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9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95" r:id="rId22"/>
    <p:sldId id="283" r:id="rId23"/>
    <p:sldId id="282" r:id="rId24"/>
    <p:sldId id="281" r:id="rId25"/>
    <p:sldId id="280" r:id="rId26"/>
    <p:sldId id="296" r:id="rId27"/>
    <p:sldId id="284" r:id="rId28"/>
    <p:sldId id="274" r:id="rId29"/>
    <p:sldId id="275" r:id="rId30"/>
    <p:sldId id="285" r:id="rId31"/>
    <p:sldId id="290" r:id="rId32"/>
    <p:sldId id="291" r:id="rId33"/>
    <p:sldId id="288" r:id="rId34"/>
    <p:sldId id="287" r:id="rId35"/>
    <p:sldId id="292" r:id="rId36"/>
    <p:sldId id="276" r:id="rId37"/>
    <p:sldId id="277" r:id="rId38"/>
    <p:sldId id="278" r:id="rId39"/>
    <p:sldId id="293" r:id="rId40"/>
    <p:sldId id="289" r:id="rId41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88783" autoAdjust="0"/>
  </p:normalViewPr>
  <p:slideViewPr>
    <p:cSldViewPr snapToGrid="0" snapToObjects="1">
      <p:cViewPr>
        <p:scale>
          <a:sx n="60" d="100"/>
          <a:sy n="60" d="100"/>
        </p:scale>
        <p:origin x="-1768" y="-8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105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285762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62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0" dirty="0" smtClean="0"/>
              <a:t> release levels that apply to sessions and individual files</a:t>
            </a:r>
          </a:p>
          <a:p>
            <a:r>
              <a:rPr lang="en-US" baseline="0" dirty="0" smtClean="0"/>
              <a:t>Allow researchers to fine tune who can access their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29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Heterogeneous</a:t>
            </a:r>
            <a:r>
              <a:rPr lang="en-US" baseline="0" dirty="0" smtClean="0"/>
              <a:t> lab practices make for very different variables and file organization between contributors</a:t>
            </a:r>
          </a:p>
          <a:p>
            <a:r>
              <a:rPr lang="en-US" baseline="0" dirty="0" smtClean="0"/>
              <a:t>Need to support the work they already do, or they won’t use it</a:t>
            </a:r>
          </a:p>
          <a:p>
            <a:r>
              <a:rPr lang="en-US" baseline="0" dirty="0" smtClean="0"/>
              <a:t>And it all has to fade into the background and not be too much additional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22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….</a:t>
            </a:r>
          </a:p>
          <a:p>
            <a:r>
              <a:rPr lang="en-US" dirty="0" smtClean="0"/>
              <a:t>Providing</a:t>
            </a:r>
            <a:r>
              <a:rPr lang="en-US" baseline="0" dirty="0" smtClean="0"/>
              <a:t> </a:t>
            </a:r>
            <a:r>
              <a:rPr lang="en-US" baseline="0" dirty="0" smtClean="0"/>
              <a:t>one-on-one support and assistance at any stage</a:t>
            </a:r>
          </a:p>
          <a:p>
            <a:r>
              <a:rPr lang="en-US" baseline="0" dirty="0" smtClean="0"/>
              <a:t>Regular online support hours</a:t>
            </a:r>
          </a:p>
          <a:p>
            <a:r>
              <a:rPr lang="en-US" baseline="0" dirty="0" smtClean="0"/>
              <a:t>Regular outreach and workshops </a:t>
            </a:r>
            <a:r>
              <a:rPr lang="en-US" baseline="0" dirty="0" smtClean="0"/>
              <a:t>at national conferences to engage researchers and get them on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9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Effectively,</a:t>
            </a:r>
            <a:r>
              <a:rPr lang="en-US" baseline="0" dirty="0" smtClean="0"/>
              <a:t> operators are standing 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4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r>
              <a:rPr lang="en-US" baseline="0" dirty="0" smtClean="0"/>
              <a:t> data are information rich, but not self-describing</a:t>
            </a:r>
          </a:p>
          <a:p>
            <a:r>
              <a:rPr lang="en-US" baseline="0" dirty="0" smtClean="0"/>
              <a:t>Researchers will not spend extra time preparing data for a repository unless they have to, want to move onto the next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07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can be on paper, filed away or stored idiosyncratically (as</a:t>
            </a:r>
            <a:r>
              <a:rPr lang="en-US" baseline="0" dirty="0" smtClean="0"/>
              <a:t> with consent forms, data intake sheets)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34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Born digital</a:t>
            </a:r>
            <a:r>
              <a:rPr lang="en-US" baseline="0" dirty="0" smtClean="0"/>
              <a:t> materials may also be organized in lab specific ways, have to get information about expected relationship between files and between files and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8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video data are still on camcorder</a:t>
            </a:r>
            <a:r>
              <a:rPr lang="en-US" baseline="0" dirty="0" smtClean="0"/>
              <a:t> tapes, have to be digitized</a:t>
            </a:r>
          </a:p>
          <a:p>
            <a:r>
              <a:rPr lang="en-US" baseline="0" dirty="0" smtClean="0"/>
              <a:t>Labels have to be interpreted, sometimes they fall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23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always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25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3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87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view</a:t>
            </a:r>
            <a:r>
              <a:rPr lang="en-US" baseline="0" dirty="0" smtClean="0"/>
              <a:t> for seeing, editing, and adding session level metadata</a:t>
            </a:r>
            <a:endParaRPr lang="en-US" dirty="0" smtClean="0"/>
          </a:p>
          <a:p>
            <a:r>
              <a:rPr lang="en-US" dirty="0" smtClean="0"/>
              <a:t>We observed that researchers make frequent</a:t>
            </a:r>
            <a:r>
              <a:rPr lang="en-US" baseline="0" dirty="0" smtClean="0"/>
              <a:t> use of spreadsheets in data management. Wanted to stick to that to make this tool more transparent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4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Rows</a:t>
            </a:r>
            <a:r>
              <a:rPr lang="en-US" baseline="0" dirty="0" smtClean="0"/>
              <a:t> are individual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4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sessions</a:t>
            </a:r>
            <a:r>
              <a:rPr lang="en-US" baseline="0" dirty="0" smtClean="0"/>
              <a:t> took place and who can access and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09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information</a:t>
            </a:r>
            <a:r>
              <a:rPr lang="en-US" baseline="0" dirty="0" smtClean="0"/>
              <a:t> is redacted,  users that have access to this dataset would be able to see the full set of participant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60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Expanded</a:t>
            </a:r>
            <a:r>
              <a:rPr lang="en-US" baseline="0" dirty="0" smtClean="0"/>
              <a:t> here are tasks, the behavior of interest in a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32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completely made up data</a:t>
            </a:r>
            <a:r>
              <a:rPr lang="en-US" baseline="0" dirty="0" smtClean="0"/>
              <a:t> to show that the spreadsheet is fungible and what a full set of metadata might look 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participants here have been expanded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40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 built from seeing how researchers in this</a:t>
            </a:r>
            <a:r>
              <a:rPr lang="en-US" baseline="0" dirty="0" smtClean="0"/>
              <a:t> area make frequent use of desktop video coding software to tag and annotate videos for events, themes and </a:t>
            </a:r>
            <a:r>
              <a:rPr lang="en-US" baseline="0" dirty="0" smtClean="0"/>
              <a:t>behaviors</a:t>
            </a:r>
          </a:p>
          <a:p>
            <a:r>
              <a:rPr lang="en-US" baseline="0" dirty="0" smtClean="0"/>
              <a:t>Position files and metadata for when they occur – again a component of data management and not just storage.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67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Difficult</a:t>
            </a:r>
            <a:r>
              <a:rPr lang="en-US" baseline="0" dirty="0" smtClean="0"/>
              <a:t> and expensive to store</a:t>
            </a:r>
          </a:p>
          <a:p>
            <a:r>
              <a:rPr lang="en-US" baseline="0" dirty="0" smtClean="0"/>
              <a:t>We also needed a backend to standardize file formats and metadata schemas that are coming from many different labs.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82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</a:t>
            </a:r>
            <a:r>
              <a:rPr lang="en-US" baseline="0" dirty="0" smtClean="0"/>
              <a:t>e a design on the backend that allows us to reflect how researchers see their own data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Datasets are studies. Components of studies map to how researchers already organize their data</a:t>
            </a:r>
            <a:endParaRPr lang="en-US" baseline="0" dirty="0" smtClean="0"/>
          </a:p>
          <a:p>
            <a:r>
              <a:rPr lang="en-US" baseline="0" dirty="0" smtClean="0"/>
              <a:t>Observed a sampling of labs, but process is iterative, we learn more as we get more datasets</a:t>
            </a:r>
          </a:p>
          <a:p>
            <a:r>
              <a:rPr lang="en-US" baseline="0" dirty="0" smtClean="0"/>
              <a:t>Minimal requirements for metadata such that the data are understandable by other researchers and searchable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7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purpose of this repository is specifically aimed at sharing and reuse of video data</a:t>
            </a:r>
          </a:p>
          <a:p>
            <a:r>
              <a:rPr lang="en-US" baseline="0" dirty="0" smtClean="0"/>
              <a:t>Video data are rich sources of information, which can be interpreted in many different ways</a:t>
            </a:r>
          </a:p>
          <a:p>
            <a:r>
              <a:rPr lang="en-US" dirty="0" smtClean="0"/>
              <a:t>This is a video typical</a:t>
            </a:r>
            <a:r>
              <a:rPr lang="en-US" baseline="0" dirty="0" smtClean="0"/>
              <a:t> of a motor development researcher, children navigating an environment at different 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6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</a:t>
            </a:r>
            <a:r>
              <a:rPr lang="en-US" baseline="0" dirty="0" smtClean="0"/>
              <a:t>to be accessible and user friendly</a:t>
            </a:r>
            <a:endParaRPr lang="en-US" dirty="0" smtClean="0"/>
          </a:p>
          <a:p>
            <a:r>
              <a:rPr lang="en-US" dirty="0" err="1" smtClean="0"/>
              <a:t>AngularJS</a:t>
            </a:r>
            <a:r>
              <a:rPr lang="en-US" dirty="0" smtClean="0"/>
              <a:t> for responsive, dynamic client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54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 Framework on </a:t>
            </a:r>
            <a:r>
              <a:rPr lang="en-US" dirty="0" err="1" smtClean="0"/>
              <a:t>Scala</a:t>
            </a:r>
            <a:r>
              <a:rPr lang="en-US" dirty="0" smtClean="0"/>
              <a:t> provides routing data between</a:t>
            </a:r>
            <a:r>
              <a:rPr lang="en-US" baseline="0" dirty="0" smtClean="0"/>
              <a:t> database and user</a:t>
            </a:r>
          </a:p>
          <a:p>
            <a:r>
              <a:rPr lang="en-US" baseline="0" dirty="0" smtClean="0"/>
              <a:t>JSON API </a:t>
            </a:r>
          </a:p>
          <a:p>
            <a:r>
              <a:rPr lang="en-US" baseline="0" dirty="0" smtClean="0"/>
              <a:t>Site authentication and basic application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178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production</a:t>
            </a:r>
            <a:r>
              <a:rPr lang="en-US" baseline="0" dirty="0" smtClean="0"/>
              <a:t> server in NYU data center</a:t>
            </a:r>
            <a:endParaRPr lang="en-US" dirty="0" smtClean="0"/>
          </a:p>
          <a:p>
            <a:r>
              <a:rPr lang="en-US" dirty="0" smtClean="0"/>
              <a:t>Stores</a:t>
            </a:r>
            <a:r>
              <a:rPr lang="en-US" baseline="0" dirty="0" smtClean="0"/>
              <a:t> </a:t>
            </a:r>
            <a:r>
              <a:rPr lang="en-US" baseline="0" dirty="0" smtClean="0"/>
              <a:t>metadata</a:t>
            </a:r>
          </a:p>
          <a:p>
            <a:r>
              <a:rPr lang="en-US" baseline="0" dirty="0" smtClean="0"/>
              <a:t>Handles some 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51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Attached Storage in NYU Data Centers</a:t>
            </a:r>
          </a:p>
          <a:p>
            <a:r>
              <a:rPr lang="en-US" dirty="0" smtClean="0"/>
              <a:t>Fixity</a:t>
            </a:r>
            <a:r>
              <a:rPr lang="en-US" baseline="0" dirty="0" smtClean="0"/>
              <a:t> checks</a:t>
            </a:r>
          </a:p>
          <a:p>
            <a:r>
              <a:rPr lang="en-US" baseline="0" dirty="0" smtClean="0"/>
              <a:t>METS metadata</a:t>
            </a:r>
          </a:p>
          <a:p>
            <a:r>
              <a:rPr lang="en-US" baseline="0" dirty="0" smtClean="0"/>
              <a:t>Migration </a:t>
            </a:r>
            <a:r>
              <a:rPr lang="en-US" baseline="0" dirty="0" smtClean="0"/>
              <a:t>plan</a:t>
            </a:r>
          </a:p>
          <a:p>
            <a:r>
              <a:rPr lang="en-US" baseline="0" dirty="0" smtClean="0"/>
              <a:t>Indefinite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70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Mirrored upstat</a:t>
            </a:r>
            <a:r>
              <a:rPr lang="en-US" baseline="0" dirty="0" smtClean="0"/>
              <a:t>e NY</a:t>
            </a:r>
          </a:p>
          <a:p>
            <a:r>
              <a:rPr lang="en-US" baseline="0" dirty="0" smtClean="0"/>
              <a:t>Regular back up to tape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81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r>
              <a:rPr lang="en-US" baseline="0" dirty="0" smtClean="0"/>
              <a:t> improvements to help researchers drill down to the segment level in a video file to find what they need</a:t>
            </a:r>
          </a:p>
          <a:p>
            <a:r>
              <a:rPr lang="en-US" baseline="0" dirty="0" smtClean="0"/>
              <a:t>DOIs allow for easy citation in future papers as well as a place for measuring the impact of reused data in future publications</a:t>
            </a:r>
            <a:endParaRPr lang="en-US" dirty="0" smtClean="0"/>
          </a:p>
          <a:p>
            <a:r>
              <a:rPr lang="en-US" dirty="0" smtClean="0"/>
              <a:t>Want</a:t>
            </a:r>
            <a:r>
              <a:rPr lang="en-US" baseline="0" dirty="0" smtClean="0"/>
              <a:t> to support more of the files and data that researchers use in their work</a:t>
            </a:r>
          </a:p>
          <a:p>
            <a:r>
              <a:rPr lang="en-US" baseline="0" dirty="0" smtClean="0"/>
              <a:t>Regional work shops bring Databrary to researchers where they can </a:t>
            </a:r>
            <a:r>
              <a:rPr lang="en-US" baseline="0" dirty="0" smtClean="0"/>
              <a:t>learn more about it and how to get 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50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researchers to do more of their data analyses</a:t>
            </a:r>
            <a:r>
              <a:rPr lang="en-US" baseline="0" dirty="0" smtClean="0"/>
              <a:t> in the browser</a:t>
            </a:r>
          </a:p>
          <a:p>
            <a:r>
              <a:rPr lang="en-US" baseline="0" dirty="0" smtClean="0"/>
              <a:t>Make data packages transferable from Databrary so they can be brought into aggregate search and discovery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578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 attached</a:t>
            </a:r>
            <a:r>
              <a:rPr lang="en-US" baseline="0" dirty="0" smtClean="0"/>
              <a:t> storage for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3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the front page to give you an idea of what it looks like. </a:t>
            </a:r>
          </a:p>
          <a:p>
            <a:r>
              <a:rPr lang="en-US" baseline="0" dirty="0" smtClean="0"/>
              <a:t>Making the data available and accessible right in the browser.</a:t>
            </a:r>
          </a:p>
          <a:p>
            <a:r>
              <a:rPr lang="en-US" baseline="0" dirty="0" smtClean="0"/>
              <a:t>Following best practices for user experience and web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8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support from </a:t>
            </a:r>
            <a:r>
              <a:rPr lang="en-US" baseline="0" dirty="0" smtClean="0"/>
              <a:t>The Pennsylvania </a:t>
            </a:r>
            <a:r>
              <a:rPr lang="en-US" baseline="0" dirty="0" smtClean="0"/>
              <a:t>State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Successful</a:t>
            </a:r>
            <a:r>
              <a:rPr lang="en-US" baseline="0" dirty="0" smtClean="0"/>
              <a:t> growth over less than a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4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7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data are subject to many access restrictions, high disclosure </a:t>
            </a:r>
            <a:r>
              <a:rPr lang="en-US" baseline="0" dirty="0" smtClean="0"/>
              <a:t>risk and privacy concerns</a:t>
            </a:r>
            <a:endParaRPr lang="en-US" baseline="0" dirty="0" smtClean="0"/>
          </a:p>
          <a:p>
            <a:r>
              <a:rPr lang="en-US" baseline="0" dirty="0" smtClean="0"/>
              <a:t>IRB, Participants</a:t>
            </a:r>
            <a:r>
              <a:rPr lang="en-US" baseline="0" dirty="0" smtClean="0"/>
              <a:t>, Funders </a:t>
            </a:r>
            <a:r>
              <a:rPr lang="en-US" baseline="0" dirty="0" smtClean="0"/>
              <a:t>involved in 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42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novel challenge</a:t>
            </a:r>
            <a:r>
              <a:rPr lang="en-US" baseline="0" dirty="0" smtClean="0"/>
              <a:t> with a novel solution</a:t>
            </a:r>
            <a:endParaRPr lang="en-US" dirty="0" smtClean="0"/>
          </a:p>
          <a:p>
            <a:r>
              <a:rPr lang="en-US" dirty="0" smtClean="0"/>
              <a:t>Most important first</a:t>
            </a:r>
            <a:r>
              <a:rPr lang="en-US" baseline="0" dirty="0" smtClean="0"/>
              <a:t> step was the right policies</a:t>
            </a:r>
            <a:endParaRPr lang="en-US" dirty="0" smtClean="0"/>
          </a:p>
          <a:p>
            <a:r>
              <a:rPr lang="en-US" dirty="0" smtClean="0"/>
              <a:t>With the help of NYU</a:t>
            </a:r>
            <a:r>
              <a:rPr lang="en-US" baseline="0" dirty="0" smtClean="0"/>
              <a:t> General Counsel and our IRB</a:t>
            </a:r>
          </a:p>
          <a:p>
            <a:r>
              <a:rPr lang="en-US" baseline="0" dirty="0" smtClean="0"/>
              <a:t>Access Agreement and template languages for Data management </a:t>
            </a:r>
            <a:r>
              <a:rPr lang="en-US" baseline="0" dirty="0" smtClean="0"/>
              <a:t>plans in communicating with funders, </a:t>
            </a:r>
            <a:r>
              <a:rPr lang="en-US" baseline="0" dirty="0" err="1" smtClean="0"/>
              <a:t>langauge</a:t>
            </a:r>
            <a:r>
              <a:rPr lang="en-US" baseline="0" dirty="0" smtClean="0"/>
              <a:t> for approaching IRB, participant </a:t>
            </a:r>
            <a:r>
              <a:rPr lang="en-US" baseline="0" dirty="0" smtClean="0"/>
              <a:t>consent forms help </a:t>
            </a:r>
            <a:r>
              <a:rPr lang="en-US" baseline="0" dirty="0" smtClean="0"/>
              <a:t>researchers</a:t>
            </a:r>
          </a:p>
          <a:p>
            <a:r>
              <a:rPr lang="en-US" baseline="0" dirty="0" smtClean="0"/>
              <a:t>So they can begin their studies cleared for sharing and reuse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6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11"/>
              </a:buBlip>
            </a:lvl1pPr>
            <a:lvl2pPr marL="1509400" indent="-406400">
              <a:spcBef>
                <a:spcPts val="1400"/>
              </a:spcBef>
              <a:buBlip>
                <a:blip r:embed="rId12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9000" dirty="0">
                <a:uFill>
                  <a:solidFill/>
                </a:uFill>
              </a:rPr>
              <a:t>Databrary</a:t>
            </a:r>
          </a:p>
          <a:p>
            <a:pPr lvl="0">
              <a:defRPr sz="1800">
                <a:uFillTx/>
              </a:defRPr>
            </a:pPr>
            <a:r>
              <a:rPr sz="4500" dirty="0" smtClean="0">
                <a:solidFill>
                  <a:srgbClr val="53585F"/>
                </a:solidFill>
                <a:uFill>
                  <a:solidFill/>
                </a:uFill>
              </a:rPr>
              <a:t>A </a:t>
            </a:r>
            <a:r>
              <a:rPr lang="en-US" sz="4500" dirty="0">
                <a:solidFill>
                  <a:srgbClr val="53585F"/>
                </a:solidFill>
              </a:rPr>
              <a:t>r</a:t>
            </a:r>
            <a:r>
              <a:rPr lang="en-US" sz="4500" dirty="0" smtClean="0">
                <a:solidFill>
                  <a:srgbClr val="53585F"/>
                </a:solidFill>
                <a:uFill>
                  <a:solidFill/>
                </a:uFill>
              </a:rPr>
              <a:t>esearch-centered repository for video data</a:t>
            </a:r>
            <a:endParaRPr sz="4500" dirty="0">
              <a:solidFill>
                <a:srgbClr val="53585F"/>
              </a:solidFill>
              <a:uFill>
                <a:solidFill/>
              </a:uFill>
            </a:endParaRP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977900" y="6663418"/>
            <a:ext cx="11049000" cy="26493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5200" dirty="0">
                <a:uFill>
                  <a:solidFill/>
                </a:uFill>
              </a:rPr>
              <a:t>Andrew Gordon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Information Engineer</a:t>
            </a:r>
          </a:p>
          <a:p>
            <a:pPr lvl="0"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New York University</a:t>
            </a:r>
          </a:p>
        </p:txBody>
      </p:sp>
      <p:pic>
        <p:nvPicPr>
          <p:cNvPr id="2" name="Picture 1" descr="databr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4488386"/>
            <a:ext cx="2120900" cy="2425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Access Restrictions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228600" y="1844550"/>
            <a:ext cx="12547600" cy="1060699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pPr lvl="0">
              <a:defRPr sz="1800">
                <a:uFillTx/>
              </a:defRPr>
            </a:pPr>
            <a:r>
              <a:rPr sz="5000" dirty="0">
                <a:uFill>
                  <a:solidFill/>
                </a:uFill>
              </a:rPr>
              <a:t>Release Levels</a:t>
            </a:r>
          </a:p>
        </p:txBody>
      </p:sp>
      <p:sp>
        <p:nvSpPr>
          <p:cNvPr id="57" name="Shape 57"/>
          <p:cNvSpPr/>
          <p:nvPr/>
        </p:nvSpPr>
        <p:spPr>
          <a:xfrm>
            <a:off x="1803846" y="3429794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Private:</a:t>
            </a:r>
            <a:r>
              <a:rPr sz="3200" dirty="0"/>
              <a:t> This content has not been shared and is restricted to collaborators</a:t>
            </a:r>
          </a:p>
        </p:txBody>
      </p:sp>
      <p:sp>
        <p:nvSpPr>
          <p:cNvPr id="58" name="Shape 58"/>
          <p:cNvSpPr/>
          <p:nvPr/>
        </p:nvSpPr>
        <p:spPr>
          <a:xfrm>
            <a:off x="1803846" y="4645232"/>
            <a:ext cx="9859467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Authorized Users: </a:t>
            </a:r>
            <a:r>
              <a:rPr sz="3200" dirty="0"/>
              <a:t>This content is restricted to authorized Databrary users</a:t>
            </a:r>
          </a:p>
        </p:txBody>
      </p:sp>
      <p:sp>
        <p:nvSpPr>
          <p:cNvPr id="59" name="Shape 59"/>
          <p:cNvSpPr/>
          <p:nvPr/>
        </p:nvSpPr>
        <p:spPr>
          <a:xfrm>
            <a:off x="1803846" y="5941420"/>
            <a:ext cx="9859467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Excerpts: </a:t>
            </a:r>
            <a:r>
              <a:rPr sz="3200" dirty="0"/>
              <a:t>This content is restricted to authorized Databrary users, who may use it in presentations for informational or educational purposes</a:t>
            </a:r>
          </a:p>
        </p:txBody>
      </p:sp>
      <p:sp>
        <p:nvSpPr>
          <p:cNvPr id="60" name="Shape 60"/>
          <p:cNvSpPr/>
          <p:nvPr/>
        </p:nvSpPr>
        <p:spPr>
          <a:xfrm>
            <a:off x="1803846" y="7703860"/>
            <a:ext cx="985946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200" b="1" dirty="0"/>
              <a:t>Public: </a:t>
            </a:r>
            <a:r>
              <a:rPr sz="3200" dirty="0"/>
              <a:t>This content is available openly to anyone</a:t>
            </a:r>
          </a:p>
        </p:txBody>
      </p:sp>
      <p:pic>
        <p:nvPicPr>
          <p:cNvPr id="2" name="Picture 1" descr="priv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3588637"/>
            <a:ext cx="1441221" cy="816694"/>
          </a:xfrm>
          <a:prstGeom prst="rect">
            <a:avLst/>
          </a:prstGeom>
        </p:spPr>
      </p:pic>
      <p:pic>
        <p:nvPicPr>
          <p:cNvPr id="3" name="Picture 2" descr="sha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" y="4854878"/>
            <a:ext cx="1441220" cy="816692"/>
          </a:xfrm>
          <a:prstGeom prst="rect">
            <a:avLst/>
          </a:prstGeom>
        </p:spPr>
      </p:pic>
      <p:pic>
        <p:nvPicPr>
          <p:cNvPr id="4" name="Picture 3" descr="excerpt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7" y="6191774"/>
            <a:ext cx="1441221" cy="816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8" y="7425986"/>
            <a:ext cx="1441220" cy="8166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Supporting Community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393690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Data management for </a:t>
            </a:r>
            <a:r>
              <a:rPr sz="4800" dirty="0" smtClean="0">
                <a:uFill>
                  <a:solidFill/>
                </a:uFill>
              </a:rPr>
              <a:t>diverse </a:t>
            </a:r>
            <a:r>
              <a:rPr sz="4800" dirty="0">
                <a:uFill>
                  <a:solidFill/>
                </a:uFill>
              </a:rPr>
              <a:t>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Meet </a:t>
            </a:r>
            <a:r>
              <a:rPr sz="4800" dirty="0">
                <a:uFill>
                  <a:solidFill/>
                </a:uFill>
              </a:rPr>
              <a:t>researchers where they work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Mak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easy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Supporting Community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57192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New expectations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Cultural shift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Staff work directly with researchers and their IRBs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perator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800" dirty="0">
                <a:latin typeface="+mn-lt"/>
              </a:rPr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Data Curation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Curating data is labor intensive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have limited time and resources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1105790"/>
            <a:ext cx="10853168" cy="7107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>
                <a:latin typeface="+mn-lt"/>
              </a:rPr>
              <a:t>Image source: https://</a:t>
            </a:r>
            <a:r>
              <a:rPr lang="en-US" dirty="0" err="1">
                <a:latin typeface="+mn-lt"/>
              </a:rPr>
              <a:t>www.flickr.com</a:t>
            </a:r>
            <a:r>
              <a:rPr lang="en-US" dirty="0">
                <a:latin typeface="+mn-lt"/>
              </a:rPr>
              <a:t>/photos/</a:t>
            </a:r>
            <a:r>
              <a:rPr lang="en-US" dirty="0" err="1">
                <a:latin typeface="+mn-lt"/>
              </a:rPr>
              <a:t>kk</a:t>
            </a:r>
            <a:r>
              <a:rPr lang="en-US" dirty="0">
                <a:latin typeface="+mn-lt"/>
              </a:rPr>
              <a:t>/18768224</a:t>
            </a:r>
          </a:p>
          <a:p>
            <a:pPr lvl="0">
              <a:defRPr sz="1800"/>
            </a:pPr>
            <a:endParaRPr sz="1200" dirty="0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operato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996900" y="9065073"/>
            <a:ext cx="1101099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rtl="0">
              <a:defRPr sz="1800"/>
            </a:pPr>
            <a:r>
              <a:rPr lang="en-US" sz="1800" dirty="0">
                <a:latin typeface="+mn-lt"/>
              </a:rPr>
              <a:t>Image source: http://</a:t>
            </a:r>
            <a:r>
              <a:rPr lang="en-US" sz="1800" dirty="0" err="1">
                <a:latin typeface="+mn-lt"/>
              </a:rPr>
              <a:t>www.wired.com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images_blogs</a:t>
            </a:r>
            <a:r>
              <a:rPr lang="en-US" sz="1800" dirty="0">
                <a:latin typeface="+mn-lt"/>
              </a:rPr>
              <a:t>/</a:t>
            </a:r>
            <a:r>
              <a:rPr lang="en-US" sz="1800" dirty="0" err="1">
                <a:latin typeface="+mn-lt"/>
              </a:rPr>
              <a:t>gadgetlab</a:t>
            </a:r>
            <a:r>
              <a:rPr lang="en-US" sz="1800" dirty="0">
                <a:latin typeface="+mn-lt"/>
              </a:rPr>
              <a:t>/2013/04/</a:t>
            </a:r>
            <a:r>
              <a:rPr lang="en-US" sz="1800" dirty="0" err="1">
                <a:latin typeface="+mn-lt"/>
              </a:rPr>
              <a:t>Messy_desktop.png</a:t>
            </a:r>
            <a:endParaRPr lang="en-US" dirty="0">
              <a:latin typeface="+mn-lt"/>
            </a:endParaRPr>
          </a:p>
          <a:p>
            <a:pPr lvl="0">
              <a:defRPr sz="1800"/>
            </a:pPr>
            <a:endParaRPr sz="12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perator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6" y="589402"/>
            <a:ext cx="10853168" cy="813987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96900" y="9157406"/>
            <a:ext cx="1101099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lang="en-US" dirty="0"/>
              <a:t>Image source: https://preservingdtharchives2011.files.wordpress.com/2011/08/dscn0807.jpg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Post hoc 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Capturing and standardizing metadata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Obtaining consents on older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Standardized ingest workflows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Data Curation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Self-curation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Online tools to support researcher curation at source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Fits to common researcher practices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Intended Community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Developmental </a:t>
            </a:r>
            <a:r>
              <a:rPr lang="en-US" sz="4800" dirty="0" smtClean="0">
                <a:uFill>
                  <a:solidFill/>
                </a:uFill>
              </a:rPr>
              <a:t>and learning sciences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Researchers </a:t>
            </a:r>
            <a:r>
              <a:rPr lang="en-US" sz="4800" dirty="0" smtClean="0">
                <a:uFill>
                  <a:solidFill/>
                </a:uFill>
              </a:rPr>
              <a:t>who use video to study human behavior</a:t>
            </a:r>
          </a:p>
          <a:p>
            <a:pPr marL="2540" lvl="0" indent="0">
              <a:buNone/>
              <a:defRPr sz="1800">
                <a:uFillTx/>
              </a:defRPr>
            </a:pPr>
            <a:endParaRPr sz="5000" dirty="0">
              <a:uFill>
                <a:solidFill/>
              </a:u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 descr="ss_98_pl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4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4679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5547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86691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54208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17" y="1301262"/>
            <a:ext cx="9415373" cy="7753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4520" y="9310516"/>
            <a:ext cx="376782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nyu.databrary.org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/volume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/98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72177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323527"/>
            <a:ext cx="12742228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0124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" y="3323527"/>
            <a:ext cx="12742222" cy="2404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6945" y="1348891"/>
            <a:ext cx="3022975" cy="429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(with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"/>
                <a:cs typeface="Helvetica"/>
                <a:sym typeface="Helvetica"/>
              </a:rPr>
              <a:t> made-up data)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168197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Timeline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54" y="1260709"/>
            <a:ext cx="10140529" cy="7672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5789" y="9310516"/>
            <a:ext cx="711228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1800" dirty="0">
                <a:solidFill>
                  <a:srgbClr val="000000"/>
                </a:solidFill>
                <a:latin typeface="+mn-lt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latin typeface="+mn-lt"/>
              </a:rPr>
              <a:t>nyu.databrary.org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/volume/9/slot/6113?segment=-&amp;asset=9609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52020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Challenge </a:t>
            </a:r>
            <a:r>
              <a:rPr sz="6000" dirty="0">
                <a:uFill>
                  <a:solidFill/>
                </a:uFill>
              </a:rPr>
              <a:t>- </a:t>
            </a:r>
            <a:r>
              <a:rPr sz="6000" dirty="0" smtClean="0">
                <a:uFill>
                  <a:solidFill/>
                </a:uFill>
              </a:rPr>
              <a:t>Infrastructure</a:t>
            </a:r>
            <a:endParaRPr sz="6000" dirty="0">
              <a:uFill>
                <a:solidFill/>
              </a:uFill>
            </a:endParaRP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xfrm>
            <a:off x="393690" y="1688913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Video data are large, difficult to share and store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Standardiz</a:t>
            </a: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storage and access of video data and metadata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 smtClean="0">
                <a:uFill>
                  <a:solidFill/>
                </a:uFill>
              </a:rPr>
              <a:t>Solution </a:t>
            </a:r>
            <a:r>
              <a:rPr sz="6000" dirty="0">
                <a:uFill>
                  <a:solidFill/>
                </a:uFill>
              </a:rPr>
              <a:t>- Infrastructure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414857" y="1667744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Dataset designed to map to research study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Components of datasets mapped to how researchers organize their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Minimal </a:t>
            </a:r>
            <a:r>
              <a:rPr sz="4800" dirty="0">
                <a:uFill>
                  <a:solidFill/>
                </a:uFill>
              </a:rPr>
              <a:t>metadata for maximum contributions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Video as Data</a:t>
            </a:r>
          </a:p>
        </p:txBody>
      </p:sp>
      <p:pic>
        <p:nvPicPr>
          <p:cNvPr id="6" name="crazyswingcu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800" y="1266644"/>
            <a:ext cx="12054880" cy="67808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6" y="9264350"/>
            <a:ext cx="74086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78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6" y="9264350"/>
            <a:ext cx="71969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36" y="1333645"/>
            <a:ext cx="10364826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452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6" y="9264350"/>
            <a:ext cx="728163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3" y="9264350"/>
            <a:ext cx="75356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92" y="1333645"/>
            <a:ext cx="103753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3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1" y="9264350"/>
            <a:ext cx="747213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2" y="1333645"/>
            <a:ext cx="10406915" cy="77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1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2" y="9264350"/>
            <a:ext cx="73239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5287"/>
            <a:ext cx="10406917" cy="77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071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Near term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414857" y="1646575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refined and faceted search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DOIs for datasets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Support more diverse file formats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Regional workshops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Future Directions - Long Term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372522" y="1921772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Provide more support for existing research workflows online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More interoperability with discovery systems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392" y="3660644"/>
            <a:ext cx="1130895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solidFill>
                  <a:srgbClr val="87BEB4"/>
                </a:solidFill>
              </a:rPr>
              <a:t>https://</a:t>
            </a:r>
            <a:r>
              <a:rPr lang="en-US" sz="6000" dirty="0" err="1" smtClean="0">
                <a:solidFill>
                  <a:srgbClr val="87BEB4"/>
                </a:solidFill>
              </a:rPr>
              <a:t>databrary.org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sym typeface="Helvetica"/>
            </a:endParaRPr>
          </a:p>
        </p:txBody>
      </p:sp>
      <p:pic>
        <p:nvPicPr>
          <p:cNvPr id="4" name="Picture 3" descr="NS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8" y="7428120"/>
            <a:ext cx="1271380" cy="1271380"/>
          </a:xfrm>
          <a:prstGeom prst="rect">
            <a:avLst/>
          </a:prstGeom>
        </p:spPr>
      </p:pic>
      <p:pic>
        <p:nvPicPr>
          <p:cNvPr id="6" name="Picture 5" descr="nihMaste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12" y="7627485"/>
            <a:ext cx="1419918" cy="8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4730" y="7846563"/>
            <a:ext cx="366886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U01-HD-076595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9028" y="7846563"/>
            <a:ext cx="28423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800" dirty="0">
                <a:solidFill>
                  <a:srgbClr val="87BEB4"/>
                </a:solidFill>
                <a:latin typeface="+mn-lt"/>
              </a:rPr>
              <a:t>BCS-1238599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7BEB4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10" name="Picture 9" descr="data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3" y="5199418"/>
            <a:ext cx="1499212" cy="17146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1983" y="9310516"/>
            <a:ext cx="56728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 descr="arch_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33645"/>
            <a:ext cx="10406917" cy="77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28" y="343814"/>
            <a:ext cx="11684476" cy="91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273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1117745"/>
          </a:xfrm>
        </p:spPr>
        <p:txBody>
          <a:bodyPr anchor="t"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627" y="9264350"/>
            <a:ext cx="721812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Source code: https://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github.com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/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Helvetica"/>
              </a:rPr>
              <a:t>databrary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91" y="1342383"/>
            <a:ext cx="10406917" cy="77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58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Some Background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57192" y="1942941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Funded for open sharing and reuse of video data by NIH and NSF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Hosted by Steinhardt School at NYU with help from NYU Libraries and ITS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Started early 2013, opened for general use October 2014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Contribution Statistics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423325" y="1773589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Successful growth of community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 smtClean="0">
                <a:uFill>
                  <a:solidFill/>
                </a:uFill>
              </a:rPr>
              <a:t>As </a:t>
            </a:r>
            <a:r>
              <a:rPr sz="4800" dirty="0">
                <a:uFill>
                  <a:solidFill/>
                </a:uFill>
              </a:rPr>
              <a:t>of May 2015</a:t>
            </a:r>
            <a:r>
              <a:rPr sz="4800" dirty="0" smtClean="0">
                <a:uFill>
                  <a:solidFill/>
                </a:uFill>
              </a:rPr>
              <a:t>: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8200 </a:t>
            </a:r>
            <a:r>
              <a:rPr sz="4400" dirty="0">
                <a:uFill>
                  <a:solidFill/>
                </a:uFill>
              </a:rPr>
              <a:t>video files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2700 hours of video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2400 records </a:t>
            </a:r>
            <a:r>
              <a:rPr lang="en-US" sz="4400" dirty="0" smtClean="0">
                <a:uFill>
                  <a:solidFill/>
                </a:uFill>
              </a:rPr>
              <a:t>of </a:t>
            </a:r>
            <a:r>
              <a:rPr sz="4400" dirty="0" smtClean="0">
                <a:uFill>
                  <a:solidFill/>
                </a:uFill>
              </a:rPr>
              <a:t>2100 </a:t>
            </a:r>
            <a:r>
              <a:rPr lang="en-US" sz="4400" dirty="0" smtClean="0">
                <a:uFill>
                  <a:solidFill/>
                </a:uFill>
              </a:rPr>
              <a:t>participants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 smtClean="0">
                <a:uFill>
                  <a:solidFill/>
                </a:uFill>
              </a:rPr>
              <a:t>35 </a:t>
            </a:r>
            <a:r>
              <a:rPr sz="4400" dirty="0">
                <a:uFill>
                  <a:solidFill/>
                </a:uFill>
              </a:rPr>
              <a:t>contributors, 121 </a:t>
            </a:r>
            <a:r>
              <a:rPr sz="4400" dirty="0" smtClean="0">
                <a:uFill>
                  <a:solidFill/>
                </a:uFill>
              </a:rPr>
              <a:t>authorized </a:t>
            </a:r>
            <a:r>
              <a:rPr sz="4400" dirty="0">
                <a:uFill>
                  <a:solidFill/>
                </a:uFill>
              </a:rPr>
              <a:t>users</a:t>
            </a:r>
          </a:p>
          <a:p>
            <a:pPr lvl="1">
              <a:buBlip>
                <a:blip r:embed="rId4"/>
              </a:buBlip>
              <a:defRPr sz="1800">
                <a:uFillTx/>
              </a:defRPr>
            </a:pPr>
            <a:r>
              <a:rPr sz="4400" dirty="0">
                <a:uFill>
                  <a:solidFill/>
                </a:uFill>
              </a:rPr>
              <a:t>69 institutions world-wide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 Caveat (or two)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215900" y="2146113"/>
            <a:ext cx="12547600" cy="67183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Focus on research practices and how to encourage more data contributions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Not designed to be a turnkey system (yet)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Challenge - Ethics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393690" y="2006448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lang="en-US" sz="4800" dirty="0" smtClean="0">
                <a:uFill>
                  <a:solidFill/>
                </a:uFill>
              </a:rPr>
              <a:t>E</a:t>
            </a:r>
            <a:r>
              <a:rPr sz="4800" dirty="0" smtClean="0">
                <a:uFill>
                  <a:solidFill/>
                </a:uFill>
              </a:rPr>
              <a:t>thical </a:t>
            </a:r>
            <a:r>
              <a:rPr sz="4800" dirty="0">
                <a:uFill>
                  <a:solidFill/>
                </a:uFill>
              </a:rPr>
              <a:t>obligations for </a:t>
            </a:r>
            <a:r>
              <a:rPr lang="en-US" sz="4800" dirty="0" smtClean="0">
                <a:uFill>
                  <a:solidFill/>
                </a:uFill>
              </a:rPr>
              <a:t>research with human participants</a:t>
            </a:r>
            <a:r>
              <a:rPr sz="4800" dirty="0" smtClean="0">
                <a:uFill>
                  <a:solidFill/>
                </a:uFill>
              </a:rPr>
              <a:t> </a:t>
            </a:r>
            <a:endParaRPr sz="4800" dirty="0">
              <a:uFill>
                <a:solidFill/>
              </a:uFill>
            </a:endParaRP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Many stakeholders involved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 dirty="0">
                <a:uFill>
                  <a:solidFill/>
                </a:uFill>
              </a:rPr>
              <a:t>Solution - Ethics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372522" y="1964110"/>
            <a:ext cx="12230100" cy="7175501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Cohesive, standard policies </a:t>
            </a:r>
            <a:r>
              <a:rPr lang="en-US" sz="4800" dirty="0" smtClean="0">
                <a:uFill>
                  <a:solidFill/>
                </a:uFill>
              </a:rPr>
              <a:t>for</a:t>
            </a:r>
            <a:r>
              <a:rPr sz="4800" dirty="0" smtClean="0">
                <a:uFill>
                  <a:solidFill/>
                </a:uFill>
              </a:rPr>
              <a:t> </a:t>
            </a:r>
            <a:r>
              <a:rPr sz="4800" dirty="0">
                <a:uFill>
                  <a:solidFill/>
                </a:uFill>
              </a:rPr>
              <a:t>sharing and reusing data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Documentation and template language</a:t>
            </a:r>
          </a:p>
          <a:p>
            <a:pPr lvl="0">
              <a:buBlip>
                <a:blip r:embed="rId3"/>
              </a:buBlip>
              <a:defRPr sz="1800">
                <a:uFillTx/>
              </a:defRPr>
            </a:pPr>
            <a:r>
              <a:rPr sz="4800" dirty="0">
                <a:uFill>
                  <a:solidFill/>
                </a:uFill>
              </a:rPr>
              <a:t>Let researchers start with sharing in mind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Custom 2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333333"/>
      </a:hlink>
      <a:folHlink>
        <a:srgbClr val="333333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1514</Words>
  <Application>Microsoft Macintosh PowerPoint</Application>
  <PresentationFormat>Custom</PresentationFormat>
  <Paragraphs>181</Paragraphs>
  <Slides>40</Slides>
  <Notes>37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White</vt:lpstr>
      <vt:lpstr>Databrary A research-centered repository for video data</vt:lpstr>
      <vt:lpstr>Intended Community</vt:lpstr>
      <vt:lpstr>Video as Data</vt:lpstr>
      <vt:lpstr>PowerPoint Presentation</vt:lpstr>
      <vt:lpstr>Some Background</vt:lpstr>
      <vt:lpstr>Contribution Statistics</vt:lpstr>
      <vt:lpstr>A Caveat (or two)</vt:lpstr>
      <vt:lpstr>Challenge - Ethics</vt:lpstr>
      <vt:lpstr>Solution - Ethics</vt:lpstr>
      <vt:lpstr>Access Restrictions</vt:lpstr>
      <vt:lpstr>Challenge - Supporting Community</vt:lpstr>
      <vt:lpstr>Solution - Supporting Community</vt:lpstr>
      <vt:lpstr>PowerPoint Presentation</vt:lpstr>
      <vt:lpstr>Challenge - Data Curation</vt:lpstr>
      <vt:lpstr>PowerPoint Presentation</vt:lpstr>
      <vt:lpstr>PowerPoint Presentation</vt:lpstr>
      <vt:lpstr>PowerPoint Presentation</vt:lpstr>
      <vt:lpstr>Solution - Data Curation</vt:lpstr>
      <vt:lpstr>Solution - Data Curation</vt:lpstr>
      <vt:lpstr>Spreadsheet</vt:lpstr>
      <vt:lpstr>Spreadsheet</vt:lpstr>
      <vt:lpstr>Spreadsheet</vt:lpstr>
      <vt:lpstr>Spreadsheet</vt:lpstr>
      <vt:lpstr>Spreadsheet</vt:lpstr>
      <vt:lpstr>Spreadsheet</vt:lpstr>
      <vt:lpstr>Spreadsheet</vt:lpstr>
      <vt:lpstr>Timeline </vt:lpstr>
      <vt:lpstr>Challenge - Infrastructure</vt:lpstr>
      <vt:lpstr>Solution - Infrastructure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Future Directions - Near term</vt:lpstr>
      <vt:lpstr>Future Directions - Long Term</vt:lpstr>
      <vt:lpstr>PowerPoint Presentation</vt:lpstr>
      <vt:lpstr>Technology Stack</vt:lpstr>
      <vt:lpstr>Technology Stack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Databrary A Repository for Storing, Managing, and Reusing Video Data</dc:title>
  <cp:lastModifiedBy>drew gordon</cp:lastModifiedBy>
  <cp:revision>103</cp:revision>
  <dcterms:modified xsi:type="dcterms:W3CDTF">2015-06-07T04:34:04Z</dcterms:modified>
</cp:coreProperties>
</file>